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24.jpeg" ContentType="image/jpeg"/>
  <Override PartName="/ppt/media/image23.jpeg" ContentType="image/jpeg"/>
  <Override PartName="/ppt/media/image21.jpeg" ContentType="image/jpeg"/>
  <Override PartName="/ppt/media/image5.png" ContentType="image/png"/>
  <Override PartName="/ppt/media/image4.png" ContentType="image/png"/>
  <Override PartName="/ppt/media/image3.png" ContentType="image/png"/>
  <Override PartName="/ppt/media/image6.png" ContentType="image/png"/>
  <Override PartName="/ppt/media/image2.png" ContentType="image/png"/>
  <Override PartName="/ppt/media/image18.jpeg" ContentType="image/jpeg"/>
  <Override PartName="/ppt/media/image14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2.png" ContentType="image/png"/>
  <Override PartName="/ppt/media/image20.png" ContentType="image/png"/>
  <Override PartName="/ppt/media/image19.png" ContentType="image/png"/>
  <Override PartName="/ppt/media/image17.png" ContentType="image/png"/>
  <Override PartName="/ppt/media/image1.jpeg" ContentType="image/jpeg"/>
  <Override PartName="/ppt/media/image16.png" ContentType="image/png"/>
  <Override PartName="/ppt/media/image7.jpeg" ContentType="image/jpeg"/>
  <Override PartName="/ppt/media/image8.jpeg" ContentType="image/jpeg"/>
  <Override PartName="/ppt/media/image9.jpeg" ContentType="image/jpeg"/>
  <Override PartName="/ppt/media/image13.png" ContentType="image/png"/>
  <Override PartName="/ppt/media/image15.png" ContentType="image/pn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20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20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5991480" y="6474960"/>
            <a:ext cx="2890080" cy="166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IN" sz="1100" spc="-1" strike="noStrike">
                <a:solidFill>
                  <a:srgbClr val="4da0d4"/>
                </a:solidFill>
                <a:latin typeface="Verdana"/>
                <a:ea typeface="Verdana"/>
              </a:rPr>
              <a:t>Intel ISEF Educator Academy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6124680" y="6559920"/>
            <a:ext cx="3361680" cy="242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ffffff"/>
                </a:solidFill>
                <a:latin typeface="Verdana"/>
                <a:ea typeface="Verdana"/>
              </a:rPr>
              <a:t>Intel</a:t>
            </a:r>
            <a:r>
              <a:rPr b="0" lang="en-IN" sz="1000" spc="-1" strike="noStrike" baseline="30000">
                <a:solidFill>
                  <a:srgbClr val="ffffff"/>
                </a:solidFill>
                <a:latin typeface="Verdana"/>
                <a:ea typeface="Verdana"/>
              </a:rPr>
              <a:t>®</a:t>
            </a:r>
            <a:r>
              <a:rPr b="0" lang="en-IN" sz="1000" spc="-1" strike="noStrike">
                <a:solidFill>
                  <a:srgbClr val="ffffff"/>
                </a:solidFill>
                <a:latin typeface="Verdana"/>
                <a:ea typeface="Verdana"/>
              </a:rPr>
              <a:t> Education Programs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800" spc="-1" strike="noStrike">
                <a:latin typeface="Arial"/>
              </a:rPr>
              <a:t>Click to </a:t>
            </a:r>
            <a:r>
              <a:rPr b="0" lang="en-IN" sz="1800" spc="-1" strike="noStrike">
                <a:latin typeface="Arial"/>
              </a:rPr>
              <a:t>edit the </a:t>
            </a:r>
            <a:r>
              <a:rPr b="0" lang="en-IN" sz="1800" spc="-1" strike="noStrike">
                <a:latin typeface="Arial"/>
              </a:rPr>
              <a:t>title </a:t>
            </a:r>
            <a:r>
              <a:rPr b="0" lang="en-IN" sz="1800" spc="-1" strike="noStrike">
                <a:latin typeface="Arial"/>
              </a:rPr>
              <a:t>text </a:t>
            </a:r>
            <a:r>
              <a:rPr b="0" lang="en-IN" sz="1800" spc="-1" strike="noStrike">
                <a:latin typeface="Arial"/>
              </a:rPr>
              <a:t>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 hidden="1"/>
          <p:cNvSpPr/>
          <p:nvPr/>
        </p:nvSpPr>
        <p:spPr>
          <a:xfrm>
            <a:off x="5991480" y="6474960"/>
            <a:ext cx="2890080" cy="166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IN" sz="1100" spc="-1" strike="noStrike">
                <a:solidFill>
                  <a:srgbClr val="4da0d4"/>
                </a:solidFill>
                <a:latin typeface="Verdana"/>
                <a:ea typeface="Verdana"/>
              </a:rPr>
              <a:t>Intel ISEF Educator Academy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41" name="CustomShape 2" hidden="1"/>
          <p:cNvSpPr/>
          <p:nvPr/>
        </p:nvSpPr>
        <p:spPr>
          <a:xfrm>
            <a:off x="6124680" y="6559920"/>
            <a:ext cx="3361680" cy="242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ffffff"/>
                </a:solidFill>
                <a:latin typeface="Verdana"/>
                <a:ea typeface="Verdana"/>
              </a:rPr>
              <a:t>Intel</a:t>
            </a:r>
            <a:r>
              <a:rPr b="0" lang="en-IN" sz="1000" spc="-1" strike="noStrike" baseline="30000">
                <a:solidFill>
                  <a:srgbClr val="ffffff"/>
                </a:solidFill>
                <a:latin typeface="Verdana"/>
                <a:ea typeface="Verdana"/>
              </a:rPr>
              <a:t>®</a:t>
            </a:r>
            <a:r>
              <a:rPr b="0" lang="en-IN" sz="1000" spc="-1" strike="noStrike">
                <a:solidFill>
                  <a:srgbClr val="ffffff"/>
                </a:solidFill>
                <a:latin typeface="Verdana"/>
                <a:ea typeface="Verdana"/>
              </a:rPr>
              <a:t> Education Programs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2" name="CustomShape 3"/>
          <p:cNvSpPr/>
          <p:nvPr/>
        </p:nvSpPr>
        <p:spPr>
          <a:xfrm>
            <a:off x="5991480" y="6474960"/>
            <a:ext cx="2890080" cy="166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IN" sz="1100" spc="-1" strike="noStrike">
                <a:solidFill>
                  <a:srgbClr val="4da0d4"/>
                </a:solidFill>
                <a:latin typeface="Verdana"/>
                <a:ea typeface="Verdana"/>
              </a:rPr>
              <a:t>Intel ISEF Educator Academy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43" name="CustomShape 4"/>
          <p:cNvSpPr/>
          <p:nvPr/>
        </p:nvSpPr>
        <p:spPr>
          <a:xfrm>
            <a:off x="6124680" y="6559920"/>
            <a:ext cx="3361680" cy="242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ffffff"/>
                </a:solidFill>
                <a:latin typeface="Verdana"/>
                <a:ea typeface="Verdana"/>
              </a:rPr>
              <a:t>Intel</a:t>
            </a:r>
            <a:r>
              <a:rPr b="0" lang="en-IN" sz="1000" spc="-1" strike="noStrike" baseline="30000">
                <a:solidFill>
                  <a:srgbClr val="ffffff"/>
                </a:solidFill>
                <a:latin typeface="Verdana"/>
                <a:ea typeface="Verdana"/>
              </a:rPr>
              <a:t>®</a:t>
            </a:r>
            <a:r>
              <a:rPr b="0" lang="en-IN" sz="1000" spc="-1" strike="noStrike">
                <a:solidFill>
                  <a:srgbClr val="ffffff"/>
                </a:solidFill>
                <a:latin typeface="Verdana"/>
                <a:ea typeface="Verdana"/>
              </a:rPr>
              <a:t> Education Programs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 hidden="1"/>
          <p:cNvSpPr/>
          <p:nvPr/>
        </p:nvSpPr>
        <p:spPr>
          <a:xfrm>
            <a:off x="5991480" y="6474960"/>
            <a:ext cx="2890080" cy="166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IN" sz="1100" spc="-1" strike="noStrike">
                <a:solidFill>
                  <a:srgbClr val="4da0d4"/>
                </a:solidFill>
                <a:latin typeface="Verdana"/>
                <a:ea typeface="Verdana"/>
              </a:rPr>
              <a:t>Intel ISEF Educator Academy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83" name="CustomShape 2" hidden="1"/>
          <p:cNvSpPr/>
          <p:nvPr/>
        </p:nvSpPr>
        <p:spPr>
          <a:xfrm>
            <a:off x="6124680" y="6559920"/>
            <a:ext cx="3361680" cy="242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ffffff"/>
                </a:solidFill>
                <a:latin typeface="Verdana"/>
                <a:ea typeface="Verdana"/>
              </a:rPr>
              <a:t>Intel</a:t>
            </a:r>
            <a:r>
              <a:rPr b="0" lang="en-IN" sz="1000" spc="-1" strike="noStrike" baseline="30000">
                <a:solidFill>
                  <a:srgbClr val="ffffff"/>
                </a:solidFill>
                <a:latin typeface="Verdana"/>
                <a:ea typeface="Verdana"/>
              </a:rPr>
              <a:t>®</a:t>
            </a:r>
            <a:r>
              <a:rPr b="0" lang="en-IN" sz="1000" spc="-1" strike="noStrike">
                <a:solidFill>
                  <a:srgbClr val="ffffff"/>
                </a:solidFill>
                <a:latin typeface="Verdana"/>
                <a:ea typeface="Verdana"/>
              </a:rPr>
              <a:t> Education Programs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550080" y="6539040"/>
            <a:ext cx="2890080" cy="166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IN" sz="1100" spc="-1" strike="noStrike">
                <a:solidFill>
                  <a:srgbClr val="4da0d4"/>
                </a:solidFill>
                <a:latin typeface="Verdana"/>
                <a:ea typeface="Verdana"/>
              </a:rPr>
              <a:t>Intel ISEF Educator Academy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 hidden="1"/>
          <p:cNvSpPr/>
          <p:nvPr/>
        </p:nvSpPr>
        <p:spPr>
          <a:xfrm>
            <a:off x="5991480" y="6474960"/>
            <a:ext cx="2890080" cy="166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IN" sz="1100" spc="-1" strike="noStrike">
                <a:solidFill>
                  <a:srgbClr val="4da0d4"/>
                </a:solidFill>
                <a:latin typeface="Verdana"/>
                <a:ea typeface="Verdana"/>
              </a:rPr>
              <a:t>Intel ISEF Educator Academy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24" name="CustomShape 2" hidden="1"/>
          <p:cNvSpPr/>
          <p:nvPr/>
        </p:nvSpPr>
        <p:spPr>
          <a:xfrm>
            <a:off x="6124680" y="6559920"/>
            <a:ext cx="3361680" cy="242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ffffff"/>
                </a:solidFill>
                <a:latin typeface="Verdana"/>
                <a:ea typeface="Verdana"/>
              </a:rPr>
              <a:t>Intel</a:t>
            </a:r>
            <a:r>
              <a:rPr b="0" lang="en-IN" sz="1000" spc="-1" strike="noStrike" baseline="30000">
                <a:solidFill>
                  <a:srgbClr val="ffffff"/>
                </a:solidFill>
                <a:latin typeface="Verdana"/>
                <a:ea typeface="Verdana"/>
              </a:rPr>
              <a:t>®</a:t>
            </a:r>
            <a:r>
              <a:rPr b="0" lang="en-IN" sz="1000" spc="-1" strike="noStrike">
                <a:solidFill>
                  <a:srgbClr val="ffffff"/>
                </a:solidFill>
                <a:latin typeface="Verdana"/>
                <a:ea typeface="Verdana"/>
              </a:rPr>
              <a:t> Education Programs</a:t>
            </a:r>
            <a:endParaRPr b="0" lang="en-IN" sz="1000" spc="-1" strike="noStrike">
              <a:latin typeface="Arial"/>
            </a:endParaRPr>
          </a:p>
        </p:txBody>
      </p:sp>
      <p:pic>
        <p:nvPicPr>
          <p:cNvPr id="125" name="intel_wht_rgb_3000.png" descr=""/>
          <p:cNvPicPr/>
          <p:nvPr/>
        </p:nvPicPr>
        <p:blipFill>
          <a:blip r:embed="rId2"/>
          <a:stretch/>
        </p:blipFill>
        <p:spPr>
          <a:xfrm>
            <a:off x="3122640" y="2473560"/>
            <a:ext cx="2898000" cy="1910520"/>
          </a:xfrm>
          <a:prstGeom prst="rect">
            <a:avLst/>
          </a:prstGeom>
          <a:ln w="12600"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495360" y="6310440"/>
            <a:ext cx="6019200" cy="501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IN" sz="900" spc="-1" strike="noStrike">
                <a:solidFill>
                  <a:srgbClr val="ffffff"/>
                </a:solidFill>
                <a:latin typeface="Verdana"/>
                <a:ea typeface="Verdana"/>
              </a:rPr>
              <a:t>Copyright © 2014 Intel Corporation. All rights reserved. Intel and the Intel logo are trademarks of Intel Corporation in the U.S. and other countries. *Other names and brands may be claimed as the property of others.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 hidden="1"/>
          <p:cNvSpPr/>
          <p:nvPr/>
        </p:nvSpPr>
        <p:spPr>
          <a:xfrm>
            <a:off x="5991480" y="6474960"/>
            <a:ext cx="2890440" cy="167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IN" sz="1100" spc="-1" strike="noStrike">
                <a:solidFill>
                  <a:srgbClr val="4da0d4"/>
                </a:solidFill>
                <a:latin typeface="Verdana"/>
                <a:ea typeface="Verdana"/>
              </a:rPr>
              <a:t>Intel ISEF Educator Academy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166" name="CustomShape 2" hidden="1"/>
          <p:cNvSpPr/>
          <p:nvPr/>
        </p:nvSpPr>
        <p:spPr>
          <a:xfrm>
            <a:off x="6124680" y="6559920"/>
            <a:ext cx="3362040" cy="242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IN" sz="1000" spc="-1" strike="noStrike">
                <a:solidFill>
                  <a:srgbClr val="ffffff"/>
                </a:solidFill>
                <a:latin typeface="Verdana"/>
                <a:ea typeface="Verdana"/>
              </a:rPr>
              <a:t>Intel</a:t>
            </a:r>
            <a:r>
              <a:rPr b="0" lang="en-IN" sz="1000" spc="-1" strike="noStrike" baseline="30000">
                <a:solidFill>
                  <a:srgbClr val="ffffff"/>
                </a:solidFill>
                <a:latin typeface="Verdana"/>
                <a:ea typeface="Verdana"/>
              </a:rPr>
              <a:t>®</a:t>
            </a:r>
            <a:r>
              <a:rPr b="0" lang="en-IN" sz="1000" spc="-1" strike="noStrike">
                <a:solidFill>
                  <a:srgbClr val="ffffff"/>
                </a:solidFill>
                <a:latin typeface="Verdana"/>
                <a:ea typeface="Verdana"/>
              </a:rPr>
              <a:t> Education Programs</a:t>
            </a:r>
            <a:endParaRPr b="0" lang="en-IN" sz="1000" spc="-1" strike="noStrike">
              <a:latin typeface="Arial"/>
            </a:endParaRPr>
          </a:p>
        </p:txBody>
      </p:sp>
      <p:pic>
        <p:nvPicPr>
          <p:cNvPr id="167" name="intel_wht_rgb_3000.png" descr=""/>
          <p:cNvPicPr/>
          <p:nvPr/>
        </p:nvPicPr>
        <p:blipFill>
          <a:blip r:embed="rId2"/>
          <a:stretch/>
        </p:blipFill>
        <p:spPr>
          <a:xfrm>
            <a:off x="3122640" y="2473560"/>
            <a:ext cx="2898360" cy="1910880"/>
          </a:xfrm>
          <a:prstGeom prst="rect">
            <a:avLst/>
          </a:prstGeom>
          <a:ln w="12600">
            <a:noFill/>
          </a:ln>
        </p:spPr>
      </p:pic>
      <p:sp>
        <p:nvSpPr>
          <p:cNvPr id="168" name="CustomShape 3"/>
          <p:cNvSpPr/>
          <p:nvPr/>
        </p:nvSpPr>
        <p:spPr>
          <a:xfrm>
            <a:off x="495360" y="6310440"/>
            <a:ext cx="6019560" cy="501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IN" sz="900" spc="-1" strike="noStrike">
                <a:solidFill>
                  <a:srgbClr val="ffffff"/>
                </a:solidFill>
                <a:latin typeface="Verdana"/>
                <a:ea typeface="Verdana"/>
              </a:rPr>
              <a:t>Copyright © 2014 Intel Corporation. All rights reserved. Intel and the Intel logo are trademarks of Intel Corporation in the U.S. and other countries. *Other names and brands may be claimed as the property of others.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sldNum"/>
          </p:nvPr>
        </p:nvSpPr>
        <p:spPr>
          <a:xfrm>
            <a:off x="4419720" y="6172200"/>
            <a:ext cx="2133360" cy="367920"/>
          </a:xfrm>
          <a:prstGeom prst="rect">
            <a:avLst/>
          </a:prstGeom>
        </p:spPr>
        <p:txBody>
          <a:bodyPr lIns="45720" rIns="45720" tIns="45000" bIns="45000" anchor="ctr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800" spc="-1" strike="noStrike">
                <a:solidFill>
                  <a:srgbClr val="061922"/>
                </a:solidFill>
                <a:latin typeface="Verdana"/>
              </a:rPr>
              <a:t>Click to edit the title text format</a:t>
            </a:r>
            <a:endParaRPr b="0" lang="en-IN" sz="1800" spc="-1" strike="noStrike">
              <a:solidFill>
                <a:srgbClr val="061922"/>
              </a:solidFill>
              <a:latin typeface="Verdana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100" spc="-1" strike="noStrike">
                <a:solidFill>
                  <a:srgbClr val="061922"/>
                </a:solidFill>
                <a:latin typeface="Verdana"/>
              </a:rPr>
              <a:t>Click to edit the outline text format</a:t>
            </a:r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100" spc="-1" strike="noStrike">
                <a:solidFill>
                  <a:srgbClr val="061922"/>
                </a:solidFill>
                <a:latin typeface="Verdana"/>
              </a:rPr>
              <a:t>Second Outline Level</a:t>
            </a:r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100" spc="-1" strike="noStrike">
                <a:solidFill>
                  <a:srgbClr val="061922"/>
                </a:solidFill>
                <a:latin typeface="Verdana"/>
              </a:rPr>
              <a:t>Third Outline Level</a:t>
            </a:r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100" spc="-1" strike="noStrike">
                <a:solidFill>
                  <a:srgbClr val="061922"/>
                </a:solidFill>
                <a:latin typeface="Verdana"/>
              </a:rPr>
              <a:t>Fourth Outline Level</a:t>
            </a:r>
            <a:endParaRPr b="0" lang="en-IN" sz="2100" spc="-1" strike="noStrike">
              <a:solidFill>
                <a:srgbClr val="061922"/>
              </a:solidFill>
              <a:latin typeface="Verdan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61922"/>
                </a:solidFill>
                <a:latin typeface="Verdana"/>
              </a:rPr>
              <a:t>Fifth Outline Level</a:t>
            </a:r>
            <a:endParaRPr b="0" lang="en-IN" sz="2000" spc="-1" strike="noStrike">
              <a:solidFill>
                <a:srgbClr val="061922"/>
              </a:solidFill>
              <a:latin typeface="Verdana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61922"/>
                </a:solidFill>
                <a:latin typeface="Verdana"/>
              </a:rPr>
              <a:t>Sixth Outline Level</a:t>
            </a:r>
            <a:endParaRPr b="0" lang="en-IN" sz="2000" spc="-1" strike="noStrike">
              <a:solidFill>
                <a:srgbClr val="061922"/>
              </a:solidFill>
              <a:latin typeface="Verdana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61922"/>
                </a:solidFill>
                <a:latin typeface="Verdana"/>
              </a:rPr>
              <a:t>Seventh Outline Level</a:t>
            </a:r>
            <a:endParaRPr b="0" lang="en-IN" sz="2000" spc="-1" strike="noStrike">
              <a:solidFill>
                <a:srgbClr val="061922"/>
              </a:solidFill>
              <a:latin typeface="Verdan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hyperlink" Target="https://github.com/oizom/AirOwl" TargetMode="External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mailto:sohilpatel4932@gmail.com?subject=" TargetMode="External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-inset.png" descr=""/>
          <p:cNvPicPr/>
          <p:nvPr/>
        </p:nvPicPr>
        <p:blipFill>
          <a:blip r:embed="rId1"/>
          <a:stretch/>
        </p:blipFill>
        <p:spPr>
          <a:xfrm>
            <a:off x="0" y="326520"/>
            <a:ext cx="4479840" cy="763920"/>
          </a:xfrm>
          <a:prstGeom prst="rect">
            <a:avLst/>
          </a:prstGeom>
          <a:ln w="12600">
            <a:noFill/>
          </a:ln>
        </p:spPr>
      </p:pic>
      <p:pic>
        <p:nvPicPr>
          <p:cNvPr id="209" name="image6.png" descr=""/>
          <p:cNvPicPr/>
          <p:nvPr/>
        </p:nvPicPr>
        <p:blipFill>
          <a:blip r:embed="rId2"/>
          <a:stretch/>
        </p:blipFill>
        <p:spPr>
          <a:xfrm>
            <a:off x="6380640" y="4520880"/>
            <a:ext cx="1422000" cy="1661040"/>
          </a:xfrm>
          <a:prstGeom prst="rect">
            <a:avLst/>
          </a:prstGeom>
          <a:ln w="12600">
            <a:noFill/>
          </a:ln>
        </p:spPr>
      </p:pic>
      <p:sp>
        <p:nvSpPr>
          <p:cNvPr id="210" name="CustomShape 1"/>
          <p:cNvSpPr/>
          <p:nvPr/>
        </p:nvSpPr>
        <p:spPr>
          <a:xfrm>
            <a:off x="237600" y="6491160"/>
            <a:ext cx="168120" cy="217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2"/>
          <p:cNvSpPr/>
          <p:nvPr/>
        </p:nvSpPr>
        <p:spPr>
          <a:xfrm>
            <a:off x="186120" y="4767120"/>
            <a:ext cx="6141240" cy="2621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0071c5"/>
                </a:solidFill>
                <a:latin typeface="Arial Black"/>
                <a:ea typeface="Arial Black"/>
              </a:rPr>
              <a:t>Sohil Patel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0071c5"/>
                </a:solidFill>
                <a:latin typeface="Verdana"/>
                <a:ea typeface="Verdana"/>
              </a:rPr>
              <a:t>Jayso Labs, India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0071c5"/>
                </a:solidFill>
                <a:latin typeface="Verdana"/>
                <a:ea typeface="Verdana"/>
              </a:rPr>
              <a:t>Intel ISEF 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0071c5"/>
                </a:solidFill>
                <a:latin typeface="Verdana"/>
                <a:ea typeface="Verdana"/>
              </a:rPr>
              <a:t>Educator Academy</a:t>
            </a:r>
            <a:br/>
            <a:r>
              <a:rPr b="1" lang="en-IN" sz="2000" spc="-1" strike="noStrike">
                <a:solidFill>
                  <a:srgbClr val="0071c5"/>
                </a:solidFill>
                <a:latin typeface="Verdana"/>
                <a:ea typeface="Verdana"/>
              </a:rPr>
              <a:t>Phoenix, Arizona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0071c5"/>
                </a:solidFill>
                <a:latin typeface="Verdana"/>
                <a:ea typeface="Verdana"/>
              </a:rPr>
              <a:t>May 8-13, 2016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4400" spc="-1" strike="noStrike">
                <a:solidFill>
                  <a:srgbClr val="0071c5"/>
                </a:solidFill>
                <a:latin typeface="Arial Black"/>
                <a:ea typeface="Arial Black"/>
              </a:rPr>
              <a:t> 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1545120" y="1573560"/>
            <a:ext cx="6052680" cy="118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71c5"/>
                </a:solidFill>
                <a:latin typeface="Arial Black"/>
                <a:ea typeface="Arial Black"/>
              </a:rPr>
              <a:t>Genuino 101 AirOwl </a:t>
            </a:r>
            <a:endParaRPr b="0" lang="en-IN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0071c5"/>
                </a:solidFill>
                <a:latin typeface="Arial Black"/>
                <a:ea typeface="Arial Black"/>
              </a:rPr>
              <a:t>Smart Air Quality Monitor </a:t>
            </a:r>
            <a:endParaRPr b="0" lang="en-IN" sz="3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0" y="0"/>
            <a:ext cx="9143280" cy="12186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2"/>
          <p:cNvSpPr/>
          <p:nvPr/>
        </p:nvSpPr>
        <p:spPr>
          <a:xfrm>
            <a:off x="8289360" y="6367680"/>
            <a:ext cx="168120" cy="217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3"/>
          <p:cNvSpPr/>
          <p:nvPr/>
        </p:nvSpPr>
        <p:spPr>
          <a:xfrm>
            <a:off x="609480" y="76320"/>
            <a:ext cx="7771680" cy="1142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ts val="2599"/>
              </a:lnSpc>
            </a:pPr>
            <a:r>
              <a:rPr b="1" lang="en-IN" sz="3600" spc="-1" strike="noStrike">
                <a:solidFill>
                  <a:srgbClr val="ffffff"/>
                </a:solidFill>
                <a:latin typeface="Verdana"/>
                <a:ea typeface="Verdana"/>
              </a:rPr>
              <a:t>Program your Owl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267" name="Image" descr=""/>
          <p:cNvPicPr/>
          <p:nvPr/>
        </p:nvPicPr>
        <p:blipFill>
          <a:blip r:embed="rId2"/>
          <a:stretch/>
        </p:blipFill>
        <p:spPr>
          <a:xfrm>
            <a:off x="4738320" y="1701720"/>
            <a:ext cx="4050720" cy="4182840"/>
          </a:xfrm>
          <a:prstGeom prst="rect">
            <a:avLst/>
          </a:prstGeom>
          <a:ln w="12600">
            <a:noFill/>
          </a:ln>
        </p:spPr>
      </p:pic>
      <p:sp>
        <p:nvSpPr>
          <p:cNvPr id="268" name="CustomShape 4"/>
          <p:cNvSpPr/>
          <p:nvPr/>
        </p:nvSpPr>
        <p:spPr>
          <a:xfrm>
            <a:off x="311400" y="1368000"/>
            <a:ext cx="4152600" cy="2832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Step 1</a:t>
            </a: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 :Download AirOwl code from : </a:t>
            </a:r>
            <a:r>
              <a:rPr b="0" i="1" lang="en-IN" sz="1800" spc="-1" strike="noStrike" u="sng">
                <a:solidFill>
                  <a:srgbClr val="061922"/>
                </a:solidFill>
                <a:uFillTx/>
                <a:latin typeface="Verdana"/>
                <a:ea typeface="Verdana"/>
              </a:rPr>
              <a:t>tinyurl.com/Airowl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Step 2</a:t>
            </a: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 : Open this code and give name to your own AirOwl at line 26 and 27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Step 3 </a:t>
            </a: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: Paste your Authentication key on line 20 (Blynk Auth key)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Step 4</a:t>
            </a: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 : Connect Genuino to your computer and upload the code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0" y="0"/>
            <a:ext cx="9143280" cy="12186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2"/>
          <p:cNvSpPr/>
          <p:nvPr/>
        </p:nvSpPr>
        <p:spPr>
          <a:xfrm>
            <a:off x="8224920" y="6367680"/>
            <a:ext cx="232560" cy="217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3"/>
          <p:cNvSpPr/>
          <p:nvPr/>
        </p:nvSpPr>
        <p:spPr>
          <a:xfrm>
            <a:off x="609480" y="76320"/>
            <a:ext cx="7771680" cy="1142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ts val="2599"/>
              </a:lnSpc>
            </a:pPr>
            <a:r>
              <a:rPr b="1" lang="en-IN" sz="3600" spc="-1" strike="noStrike">
                <a:solidFill>
                  <a:srgbClr val="ffffff"/>
                </a:solidFill>
                <a:latin typeface="Verdana"/>
                <a:ea typeface="Verdana"/>
              </a:rPr>
              <a:t>Final Steps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72" name="TextShape 4"/>
          <p:cNvSpPr txBox="1"/>
          <p:nvPr/>
        </p:nvSpPr>
        <p:spPr>
          <a:xfrm>
            <a:off x="210240" y="2160000"/>
            <a:ext cx="4181760" cy="3414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 b="0" lang="en-IN" sz="1800" spc="-1" strike="noStrike">
              <a:latin typeface="Arial"/>
            </a:endParaRPr>
          </a:p>
          <a:p>
            <a:endParaRPr b="0" lang="en-IN" sz="1800" spc="-1" strike="noStrike">
              <a:latin typeface="Arial"/>
            </a:endParaRPr>
          </a:p>
          <a:p>
            <a:r>
              <a:rPr b="1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Step 1</a:t>
            </a: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 : Now connect to bluetooth device and open Blynk</a:t>
            </a:r>
            <a:endParaRPr b="0" lang="en-IN" sz="1800" spc="-1" strike="noStrike">
              <a:latin typeface="Arial"/>
            </a:endParaRPr>
          </a:p>
          <a:p>
            <a:endParaRPr b="0" lang="en-IN" sz="1800" spc="-1" strike="noStrike">
              <a:latin typeface="Arial"/>
            </a:endParaRPr>
          </a:p>
          <a:p>
            <a:r>
              <a:rPr b="1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Step 2</a:t>
            </a: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 : Click play button on top right corner </a:t>
            </a:r>
            <a:endParaRPr b="0" lang="en-IN" sz="1800" spc="-1" strike="noStrike">
              <a:latin typeface="Arial"/>
            </a:endParaRPr>
          </a:p>
          <a:p>
            <a:endParaRPr b="0" lang="en-IN" sz="1800" spc="-1" strike="noStrike">
              <a:latin typeface="Arial"/>
            </a:endParaRPr>
          </a:p>
          <a:p>
            <a:r>
              <a:rPr b="1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Step 3</a:t>
            </a: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 : Huh! Enjoy!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2"/>
          <a:stretch/>
        </p:blipFill>
        <p:spPr>
          <a:xfrm>
            <a:off x="5928120" y="1279440"/>
            <a:ext cx="2451600" cy="504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0" y="0"/>
            <a:ext cx="9143280" cy="12186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2"/>
          <p:cNvSpPr/>
          <p:nvPr/>
        </p:nvSpPr>
        <p:spPr>
          <a:xfrm>
            <a:off x="8224920" y="6367680"/>
            <a:ext cx="232560" cy="217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3"/>
          <p:cNvSpPr/>
          <p:nvPr/>
        </p:nvSpPr>
        <p:spPr>
          <a:xfrm>
            <a:off x="609480" y="76320"/>
            <a:ext cx="7771680" cy="1142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ts val="2599"/>
              </a:lnSpc>
            </a:pPr>
            <a:r>
              <a:rPr b="1" lang="en-IN" sz="3600" spc="-1" strike="noStrike">
                <a:solidFill>
                  <a:srgbClr val="ffffff"/>
                </a:solidFill>
                <a:latin typeface="Verdana"/>
                <a:ea typeface="Verdana"/>
              </a:rPr>
              <a:t>Test your Owl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277" name="Image" descr=""/>
          <p:cNvPicPr/>
          <p:nvPr/>
        </p:nvPicPr>
        <p:blipFill>
          <a:blip r:embed="rId2"/>
          <a:stretch/>
        </p:blipFill>
        <p:spPr>
          <a:xfrm>
            <a:off x="1435680" y="2495880"/>
            <a:ext cx="6119640" cy="3382200"/>
          </a:xfrm>
          <a:prstGeom prst="rect">
            <a:avLst/>
          </a:prstGeom>
          <a:ln w="12600">
            <a:noFill/>
          </a:ln>
        </p:spPr>
      </p:pic>
      <p:sp>
        <p:nvSpPr>
          <p:cNvPr id="278" name="CustomShape 4"/>
          <p:cNvSpPr/>
          <p:nvPr/>
        </p:nvSpPr>
        <p:spPr>
          <a:xfrm>
            <a:off x="2406240" y="1672200"/>
            <a:ext cx="3796920" cy="364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IN" sz="1800" spc="-1" strike="noStrike" u="sng">
                <a:solidFill>
                  <a:srgbClr val="0000ff"/>
                </a:solidFill>
                <a:uFillTx/>
                <a:latin typeface="Verdana"/>
                <a:ea typeface="Verdana"/>
                <a:hlinkClick r:id="rId3"/>
              </a:rPr>
              <a:t>https://github.com/oizom/AirOwl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1270080" y="2146320"/>
            <a:ext cx="6578640" cy="1688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3690" spc="-1" strike="noStrike">
                <a:solidFill>
                  <a:srgbClr val="0071c5"/>
                </a:solidFill>
                <a:latin typeface="Intel Clear"/>
                <a:ea typeface="Intel Clear"/>
              </a:rPr>
              <a:t>Thank you for participating in the 2016 Intel ISEF Educator Academy</a:t>
            </a:r>
            <a:endParaRPr b="0" lang="en-IN" sz="369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173160" y="6491160"/>
            <a:ext cx="232560" cy="217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3"/>
          <p:cNvSpPr/>
          <p:nvPr/>
        </p:nvSpPr>
        <p:spPr>
          <a:xfrm>
            <a:off x="2968560" y="4894560"/>
            <a:ext cx="3205800" cy="638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433ff"/>
                </a:solidFill>
                <a:latin typeface="Verdana"/>
                <a:ea typeface="Verdana"/>
              </a:rPr>
              <a:t>Sohil Patel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 u="sng">
                <a:solidFill>
                  <a:srgbClr val="0000ff"/>
                </a:solidFill>
                <a:uFillTx/>
                <a:latin typeface="Verdana"/>
                <a:ea typeface="Verdana"/>
                <a:hlinkClick r:id="rId1"/>
              </a:rPr>
              <a:t>sohilpatel4932@gmail.com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ff"/>
                </a:solidFill>
                <a:latin typeface="Verdana"/>
                <a:ea typeface="Verdana"/>
              </a:rPr>
              <a:t>Anith Patel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 u="sng">
                <a:solidFill>
                  <a:srgbClr val="0000ff"/>
                </a:solidFill>
                <a:uFillTx/>
                <a:latin typeface="Verdana"/>
                <a:ea typeface="Verdana"/>
              </a:rPr>
              <a:t>patelanith01@gmail.com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495360" y="6310440"/>
            <a:ext cx="6019560" cy="501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IN" sz="900" spc="-1" strike="noStrike">
                <a:solidFill>
                  <a:srgbClr val="ffffff"/>
                </a:solidFill>
                <a:latin typeface="Verdana"/>
                <a:ea typeface="Verdana"/>
              </a:rPr>
              <a:t>Copyright © 2014 Intel Corporation. All rights reserved. Intel and the Intel logo are trademarks of Intel Corporation in the U.S. and other countries. *Other names and brands may be claimed as the property of others.</a:t>
            </a:r>
            <a:endParaRPr b="0" lang="en-IN" sz="9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0"/>
            <a:ext cx="9143280" cy="12186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2"/>
          <p:cNvSpPr/>
          <p:nvPr/>
        </p:nvSpPr>
        <p:spPr>
          <a:xfrm>
            <a:off x="8289360" y="6367680"/>
            <a:ext cx="168120" cy="217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3"/>
          <p:cNvSpPr/>
          <p:nvPr/>
        </p:nvSpPr>
        <p:spPr>
          <a:xfrm>
            <a:off x="175320" y="76320"/>
            <a:ext cx="8205840" cy="1142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ts val="2599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Verdana"/>
                <a:ea typeface="Verdana"/>
              </a:rPr>
              <a:t>DIY Approach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216" name="944864_1713067802310018_1427995823526243340_n.jpg" descr=""/>
          <p:cNvPicPr/>
          <p:nvPr/>
        </p:nvPicPr>
        <p:blipFill>
          <a:blip r:embed="rId2"/>
          <a:stretch/>
        </p:blipFill>
        <p:spPr>
          <a:xfrm>
            <a:off x="-2082600" y="3414240"/>
            <a:ext cx="6102000" cy="3432240"/>
          </a:xfrm>
          <a:prstGeom prst="rect">
            <a:avLst/>
          </a:prstGeom>
          <a:ln w="12600">
            <a:noFill/>
          </a:ln>
        </p:spPr>
      </p:pic>
      <p:pic>
        <p:nvPicPr>
          <p:cNvPr id="217" name="12032799_1652582761691856_1563233196572567440_o.jpg" descr=""/>
          <p:cNvPicPr/>
          <p:nvPr/>
        </p:nvPicPr>
        <p:blipFill>
          <a:blip r:embed="rId3"/>
          <a:stretch/>
        </p:blipFill>
        <p:spPr>
          <a:xfrm>
            <a:off x="3246120" y="1200600"/>
            <a:ext cx="4392720" cy="2462040"/>
          </a:xfrm>
          <a:prstGeom prst="rect">
            <a:avLst/>
          </a:prstGeom>
          <a:ln w="12600">
            <a:noFill/>
          </a:ln>
        </p:spPr>
      </p:pic>
      <p:pic>
        <p:nvPicPr>
          <p:cNvPr id="218" name="12080103_1659814560968676_404241603860312184_o.jpg" descr=""/>
          <p:cNvPicPr/>
          <p:nvPr/>
        </p:nvPicPr>
        <p:blipFill>
          <a:blip r:embed="rId4"/>
          <a:stretch/>
        </p:blipFill>
        <p:spPr>
          <a:xfrm>
            <a:off x="6685200" y="1213200"/>
            <a:ext cx="4011840" cy="3008520"/>
          </a:xfrm>
          <a:prstGeom prst="rect">
            <a:avLst/>
          </a:prstGeom>
          <a:ln w="12600">
            <a:noFill/>
          </a:ln>
        </p:spPr>
      </p:pic>
      <p:pic>
        <p:nvPicPr>
          <p:cNvPr id="219" name="12095210_1659089624374503_1595632663391687368_o.jpg" descr=""/>
          <p:cNvPicPr/>
          <p:nvPr/>
        </p:nvPicPr>
        <p:blipFill>
          <a:blip r:embed="rId5"/>
          <a:srcRect l="17106" t="0" r="0" b="15445"/>
          <a:stretch/>
        </p:blipFill>
        <p:spPr>
          <a:xfrm>
            <a:off x="3018600" y="3596040"/>
            <a:ext cx="4259520" cy="3258360"/>
          </a:xfrm>
          <a:prstGeom prst="rect">
            <a:avLst/>
          </a:prstGeom>
          <a:ln w="12600">
            <a:noFill/>
          </a:ln>
        </p:spPr>
      </p:pic>
      <p:pic>
        <p:nvPicPr>
          <p:cNvPr id="220" name="12771518_1706320882984710_5915172526182020387_o.jpg" descr=""/>
          <p:cNvPicPr/>
          <p:nvPr/>
        </p:nvPicPr>
        <p:blipFill>
          <a:blip r:embed="rId6"/>
          <a:srcRect l="26589" t="0" r="0" b="0"/>
          <a:stretch/>
        </p:blipFill>
        <p:spPr>
          <a:xfrm>
            <a:off x="7276320" y="4141080"/>
            <a:ext cx="3025440" cy="2737080"/>
          </a:xfrm>
          <a:prstGeom prst="rect">
            <a:avLst/>
          </a:prstGeom>
          <a:ln w="12600">
            <a:noFill/>
          </a:ln>
        </p:spPr>
      </p:pic>
      <p:pic>
        <p:nvPicPr>
          <p:cNvPr id="221" name="12191275_1666114793671986_5990981848414297346_o.jpg" descr=""/>
          <p:cNvPicPr/>
          <p:nvPr/>
        </p:nvPicPr>
        <p:blipFill>
          <a:blip r:embed="rId7"/>
          <a:srcRect l="31642" t="0" r="12259" b="16972"/>
          <a:stretch/>
        </p:blipFill>
        <p:spPr>
          <a:xfrm>
            <a:off x="5760" y="1208880"/>
            <a:ext cx="3260160" cy="270504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0" y="0"/>
            <a:ext cx="9143280" cy="12186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2"/>
          <p:cNvSpPr/>
          <p:nvPr/>
        </p:nvSpPr>
        <p:spPr>
          <a:xfrm>
            <a:off x="8289360" y="6367680"/>
            <a:ext cx="168120" cy="217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3"/>
          <p:cNvSpPr/>
          <p:nvPr/>
        </p:nvSpPr>
        <p:spPr>
          <a:xfrm>
            <a:off x="175320" y="76320"/>
            <a:ext cx="8205840" cy="1142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ts val="2599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Verdana"/>
                <a:ea typeface="Verdana"/>
              </a:rPr>
              <a:t>What is AirOwl ?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435960" y="3007800"/>
            <a:ext cx="3092400" cy="2010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AirOwl is a DIY Air-Quality Monitor powered by Genuino 101 which detect toxicity in the air around you and send the data to your personal device using Bluetooth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26" name="IMG_20160510_075222-small.jpg" descr=""/>
          <p:cNvPicPr/>
          <p:nvPr/>
        </p:nvPicPr>
        <p:blipFill>
          <a:blip r:embed="rId2"/>
          <a:srcRect l="0" t="21084" r="0" b="0"/>
          <a:stretch/>
        </p:blipFill>
        <p:spPr>
          <a:xfrm>
            <a:off x="3847680" y="1325520"/>
            <a:ext cx="5142960" cy="541080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0" y="0"/>
            <a:ext cx="9143280" cy="12186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2"/>
          <p:cNvSpPr/>
          <p:nvPr/>
        </p:nvSpPr>
        <p:spPr>
          <a:xfrm>
            <a:off x="8289360" y="6367680"/>
            <a:ext cx="168120" cy="217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3"/>
          <p:cNvSpPr/>
          <p:nvPr/>
        </p:nvSpPr>
        <p:spPr>
          <a:xfrm>
            <a:off x="175320" y="76320"/>
            <a:ext cx="8205840" cy="1142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ts val="2599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Verdana"/>
                <a:ea typeface="Verdana"/>
              </a:rPr>
              <a:t>Why AirOwl ?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30" name="CustomShape 4"/>
          <p:cNvSpPr/>
          <p:nvPr/>
        </p:nvSpPr>
        <p:spPr>
          <a:xfrm>
            <a:off x="423360" y="1656000"/>
            <a:ext cx="8296560" cy="364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Community driven problem solving approach 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31" name="Screen Shot 2016-05-10 at 7.59.48 AM.png" descr=""/>
          <p:cNvPicPr/>
          <p:nvPr/>
        </p:nvPicPr>
        <p:blipFill>
          <a:blip r:embed="rId2"/>
          <a:stretch/>
        </p:blipFill>
        <p:spPr>
          <a:xfrm>
            <a:off x="682560" y="2235960"/>
            <a:ext cx="7777800" cy="411372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0" y="0"/>
            <a:ext cx="9143280" cy="12186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2"/>
          <p:cNvSpPr/>
          <p:nvPr/>
        </p:nvSpPr>
        <p:spPr>
          <a:xfrm>
            <a:off x="8289360" y="6367680"/>
            <a:ext cx="168120" cy="217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3"/>
          <p:cNvSpPr/>
          <p:nvPr/>
        </p:nvSpPr>
        <p:spPr>
          <a:xfrm>
            <a:off x="350280" y="76320"/>
            <a:ext cx="7771680" cy="1142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ts val="2599"/>
              </a:lnSpc>
            </a:pPr>
            <a:r>
              <a:rPr b="1" lang="en-IN" sz="3600" spc="-1" strike="noStrike">
                <a:solidFill>
                  <a:srgbClr val="ffffff"/>
                </a:solidFill>
                <a:latin typeface="Verdana"/>
                <a:ea typeface="Verdana"/>
              </a:rPr>
              <a:t>Sensors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35" name="CustomShape 4"/>
          <p:cNvSpPr/>
          <p:nvPr/>
        </p:nvSpPr>
        <p:spPr>
          <a:xfrm>
            <a:off x="288720" y="1580040"/>
            <a:ext cx="8566200" cy="638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A device that detects or measures a physical property and records, indicates, or otherwise responds to it.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36" name="iAQ-engine-of-air-quality-prediction-beyond-CO2-for-Applied-Sensor.jpg_640x640.jpg" descr=""/>
          <p:cNvPicPr/>
          <p:nvPr/>
        </p:nvPicPr>
        <p:blipFill>
          <a:blip r:embed="rId2"/>
          <a:srcRect l="0" t="22654" r="0" b="10045"/>
          <a:stretch/>
        </p:blipFill>
        <p:spPr>
          <a:xfrm>
            <a:off x="5482080" y="3349080"/>
            <a:ext cx="3612960" cy="2431080"/>
          </a:xfrm>
          <a:prstGeom prst="rect">
            <a:avLst/>
          </a:prstGeom>
          <a:ln w="12600">
            <a:noFill/>
          </a:ln>
        </p:spPr>
      </p:pic>
      <p:sp>
        <p:nvSpPr>
          <p:cNvPr id="237" name="CustomShape 5"/>
          <p:cNvSpPr/>
          <p:nvPr/>
        </p:nvSpPr>
        <p:spPr>
          <a:xfrm>
            <a:off x="6614280" y="2590920"/>
            <a:ext cx="1347840" cy="364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IAQ Sensor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8" name="CustomShape 6"/>
          <p:cNvSpPr/>
          <p:nvPr/>
        </p:nvSpPr>
        <p:spPr>
          <a:xfrm>
            <a:off x="389160" y="2887920"/>
            <a:ext cx="3903840" cy="364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Indoor Air Quality Monitor Sensor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9" name="CustomShape 7"/>
          <p:cNvSpPr/>
          <p:nvPr/>
        </p:nvSpPr>
        <p:spPr>
          <a:xfrm>
            <a:off x="476280" y="3383280"/>
            <a:ext cx="3773160" cy="118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 marL="180360" indent="-179640">
              <a:lnSpc>
                <a:spcPct val="100000"/>
              </a:lnSpc>
              <a:buClr>
                <a:srgbClr val="061922"/>
              </a:buClr>
              <a:buFont typeface="Symbol"/>
              <a:buChar char=""/>
            </a:pP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based on Mic-Nose technology</a:t>
            </a:r>
            <a:endParaRPr b="0" lang="en-IN" sz="1800" spc="-1" strike="noStrike">
              <a:latin typeface="Arial"/>
            </a:endParaRPr>
          </a:p>
          <a:p>
            <a:pPr marL="180360" indent="-179640">
              <a:lnSpc>
                <a:spcPct val="100000"/>
              </a:lnSpc>
              <a:buClr>
                <a:srgbClr val="061922"/>
              </a:buClr>
              <a:buFont typeface="Symbol"/>
              <a:buChar char=""/>
            </a:pP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detects VOC gases</a:t>
            </a:r>
            <a:endParaRPr b="0" lang="en-IN" sz="1800" spc="-1" strike="noStrike">
              <a:latin typeface="Arial"/>
            </a:endParaRPr>
          </a:p>
          <a:p>
            <a:pPr marL="180360" indent="-179640">
              <a:lnSpc>
                <a:spcPct val="100000"/>
              </a:lnSpc>
              <a:buClr>
                <a:srgbClr val="061922"/>
              </a:buClr>
              <a:buFont typeface="Symbol"/>
              <a:buChar char=""/>
            </a:pP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detects CO2 saturation</a:t>
            </a:r>
            <a:endParaRPr b="0" lang="en-IN" sz="1800" spc="-1" strike="noStrike">
              <a:latin typeface="Arial"/>
            </a:endParaRPr>
          </a:p>
          <a:p>
            <a:pPr marL="180360" indent="-179640">
              <a:lnSpc>
                <a:spcPct val="100000"/>
              </a:lnSpc>
              <a:buClr>
                <a:srgbClr val="061922"/>
              </a:buClr>
              <a:buFont typeface="Symbol"/>
              <a:buChar char=""/>
            </a:pP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Alcohol, CO, hydrocarbons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0" y="0"/>
            <a:ext cx="9143280" cy="12186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2"/>
          <p:cNvSpPr/>
          <p:nvPr/>
        </p:nvSpPr>
        <p:spPr>
          <a:xfrm>
            <a:off x="368280" y="38160"/>
            <a:ext cx="7771680" cy="1142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ts val="2599"/>
              </a:lnSpc>
            </a:pPr>
            <a:r>
              <a:rPr b="1" lang="en-IN" sz="3600" spc="-1" strike="noStrike">
                <a:solidFill>
                  <a:srgbClr val="ffffff"/>
                </a:solidFill>
                <a:latin typeface="Verdana"/>
                <a:ea typeface="Verdana"/>
              </a:rPr>
              <a:t>Arduino 101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482040" y="1656000"/>
            <a:ext cx="8431560" cy="912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A learning and development board that delivers the performance and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low-power consumption of the Intel® Curie™ Module with the simplicity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of Arduino at an entry-level price. 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43" name="Image" descr=""/>
          <p:cNvPicPr/>
          <p:nvPr/>
        </p:nvPicPr>
        <p:blipFill>
          <a:blip r:embed="rId2"/>
          <a:stretch/>
        </p:blipFill>
        <p:spPr>
          <a:xfrm>
            <a:off x="5335560" y="3251880"/>
            <a:ext cx="3361680" cy="1680480"/>
          </a:xfrm>
          <a:prstGeom prst="rect">
            <a:avLst/>
          </a:prstGeom>
          <a:ln w="12600">
            <a:noFill/>
          </a:ln>
        </p:spPr>
      </p:pic>
      <p:sp>
        <p:nvSpPr>
          <p:cNvPr id="244" name="CustomShape 4"/>
          <p:cNvSpPr/>
          <p:nvPr/>
        </p:nvSpPr>
        <p:spPr>
          <a:xfrm>
            <a:off x="293040" y="3154680"/>
            <a:ext cx="4509720" cy="912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The board recognises gestures, and features a six-axis accelerometer and gyroscope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5" name="CustomShape 5"/>
          <p:cNvSpPr/>
          <p:nvPr/>
        </p:nvSpPr>
        <p:spPr>
          <a:xfrm>
            <a:off x="318600" y="4640400"/>
            <a:ext cx="4141080" cy="638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Control your projects with your phone over Bluetooth connectivity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G_20160510_075317-small.jpg" descr=""/>
          <p:cNvPicPr/>
          <p:nvPr/>
        </p:nvPicPr>
        <p:blipFill>
          <a:blip r:embed="rId1"/>
          <a:stretch/>
        </p:blipFill>
        <p:spPr>
          <a:xfrm rot="5400000">
            <a:off x="-388080" y="3123000"/>
            <a:ext cx="3620880" cy="2715480"/>
          </a:xfrm>
          <a:prstGeom prst="rect">
            <a:avLst/>
          </a:prstGeom>
          <a:ln w="12600"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0" y="0"/>
            <a:ext cx="9143280" cy="12186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2"/>
          <p:cNvSpPr/>
          <p:nvPr/>
        </p:nvSpPr>
        <p:spPr>
          <a:xfrm>
            <a:off x="317520" y="38160"/>
            <a:ext cx="7771680" cy="1142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ts val="2599"/>
              </a:lnSpc>
            </a:pPr>
            <a:r>
              <a:rPr b="1" lang="en-IN" sz="3600" spc="-1" strike="noStrike">
                <a:solidFill>
                  <a:srgbClr val="ffffff"/>
                </a:solidFill>
                <a:latin typeface="Verdana"/>
                <a:ea typeface="Verdana"/>
              </a:rPr>
              <a:t>Assemble Electronics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249" name="IMG_20160510_075512-small.jpg" descr=""/>
          <p:cNvPicPr/>
          <p:nvPr/>
        </p:nvPicPr>
        <p:blipFill>
          <a:blip r:embed="rId3"/>
          <a:stretch/>
        </p:blipFill>
        <p:spPr>
          <a:xfrm>
            <a:off x="3214080" y="2670480"/>
            <a:ext cx="2715480" cy="3620880"/>
          </a:xfrm>
          <a:prstGeom prst="rect">
            <a:avLst/>
          </a:prstGeom>
          <a:ln w="12600">
            <a:noFill/>
          </a:ln>
        </p:spPr>
      </p:pic>
      <p:pic>
        <p:nvPicPr>
          <p:cNvPr id="250" name="IMG_20160510_075556-small.jpg" descr=""/>
          <p:cNvPicPr/>
          <p:nvPr/>
        </p:nvPicPr>
        <p:blipFill>
          <a:blip r:embed="rId4"/>
          <a:stretch/>
        </p:blipFill>
        <p:spPr>
          <a:xfrm>
            <a:off x="6364440" y="2670480"/>
            <a:ext cx="2715480" cy="3620880"/>
          </a:xfrm>
          <a:prstGeom prst="rect">
            <a:avLst/>
          </a:prstGeom>
          <a:ln w="12600">
            <a:noFill/>
          </a:ln>
        </p:spPr>
      </p:pic>
      <p:sp>
        <p:nvSpPr>
          <p:cNvPr id="251" name="CustomShape 3"/>
          <p:cNvSpPr/>
          <p:nvPr/>
        </p:nvSpPr>
        <p:spPr>
          <a:xfrm>
            <a:off x="982800" y="1884600"/>
            <a:ext cx="876960" cy="364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STEP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2" name="CustomShape 4"/>
          <p:cNvSpPr/>
          <p:nvPr/>
        </p:nvSpPr>
        <p:spPr>
          <a:xfrm>
            <a:off x="4133160" y="1884600"/>
            <a:ext cx="876960" cy="364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STEP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3" name="CustomShape 5"/>
          <p:cNvSpPr/>
          <p:nvPr/>
        </p:nvSpPr>
        <p:spPr>
          <a:xfrm>
            <a:off x="7283520" y="1884600"/>
            <a:ext cx="876960" cy="364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STEP 3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0" y="0"/>
            <a:ext cx="9143280" cy="12186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2"/>
          <p:cNvSpPr/>
          <p:nvPr/>
        </p:nvSpPr>
        <p:spPr>
          <a:xfrm>
            <a:off x="8289360" y="6367680"/>
            <a:ext cx="168120" cy="217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3"/>
          <p:cNvSpPr/>
          <p:nvPr/>
        </p:nvSpPr>
        <p:spPr>
          <a:xfrm>
            <a:off x="330120" y="38160"/>
            <a:ext cx="7771680" cy="1142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ts val="2599"/>
              </a:lnSpc>
            </a:pPr>
            <a:r>
              <a:rPr b="1" lang="en-IN" sz="3600" spc="-1" strike="noStrike">
                <a:solidFill>
                  <a:srgbClr val="ffffff"/>
                </a:solidFill>
                <a:latin typeface="Verdana"/>
                <a:ea typeface="Verdana"/>
              </a:rPr>
              <a:t>Let’s build our app(1)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57" name="CustomShape 4"/>
          <p:cNvSpPr/>
          <p:nvPr/>
        </p:nvSpPr>
        <p:spPr>
          <a:xfrm>
            <a:off x="284760" y="1470240"/>
            <a:ext cx="4826880" cy="3929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Step 1</a:t>
            </a: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 :Download App from App store or Play Store (</a:t>
            </a:r>
            <a:r>
              <a:rPr b="1" lang="en-IN" sz="1800" spc="-1" strike="noStrike">
                <a:solidFill>
                  <a:srgbClr val="0433ff"/>
                </a:solidFill>
                <a:latin typeface="Verdana"/>
                <a:ea typeface="Verdana"/>
              </a:rPr>
              <a:t>Blynk</a:t>
            </a: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Step 2</a:t>
            </a: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 : SignUp and Login to Blynk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Step 3</a:t>
            </a: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 : Click on New Project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Step 4 </a:t>
            </a: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: Enter details as mentioned in picture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Step 5 </a:t>
            </a: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: You will receive your authentication token in registered mail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2"/>
          <a:stretch/>
        </p:blipFill>
        <p:spPr>
          <a:xfrm>
            <a:off x="5992560" y="1559880"/>
            <a:ext cx="2304000" cy="4776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0" y="0"/>
            <a:ext cx="9143280" cy="12186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2"/>
          <p:cNvSpPr/>
          <p:nvPr/>
        </p:nvSpPr>
        <p:spPr>
          <a:xfrm>
            <a:off x="8289360" y="6367680"/>
            <a:ext cx="168120" cy="217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3"/>
          <p:cNvSpPr/>
          <p:nvPr/>
        </p:nvSpPr>
        <p:spPr>
          <a:xfrm>
            <a:off x="330120" y="38160"/>
            <a:ext cx="7771680" cy="1142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ts val="2599"/>
              </a:lnSpc>
            </a:pPr>
            <a:r>
              <a:rPr b="1" lang="en-IN" sz="3600" spc="-1" strike="noStrike">
                <a:solidFill>
                  <a:srgbClr val="ffffff"/>
                </a:solidFill>
                <a:latin typeface="Verdana"/>
                <a:ea typeface="Verdana"/>
              </a:rPr>
              <a:t>Let’s build our app(2)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62" name="CustomShape 4"/>
          <p:cNvSpPr/>
          <p:nvPr/>
        </p:nvSpPr>
        <p:spPr>
          <a:xfrm>
            <a:off x="284760" y="1830240"/>
            <a:ext cx="4826880" cy="3929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Step 6</a:t>
            </a: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 : Click on Add button on top right corner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Step 7</a:t>
            </a: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 : And click on Guage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Step 8</a:t>
            </a: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 : Now click on that Gauge appeared on your screen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Step 9</a:t>
            </a: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 : Set PIN --&gt; V4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Step 10</a:t>
            </a:r>
            <a:r>
              <a:rPr b="0" lang="en-IN" sz="1800" spc="-1" strike="noStrike">
                <a:solidFill>
                  <a:srgbClr val="061922"/>
                </a:solidFill>
                <a:latin typeface="Verdana"/>
                <a:ea typeface="Verdana"/>
              </a:rPr>
              <a:t> : Woah! You built your app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2"/>
          <a:stretch/>
        </p:blipFill>
        <p:spPr>
          <a:xfrm>
            <a:off x="5976000" y="1440000"/>
            <a:ext cx="2304000" cy="496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0071c5"/>
      </a:accent1>
      <a:accent2>
        <a:srgbClr val="00aeef"/>
      </a:accent2>
      <a:accent3>
        <a:srgbClr val="004280"/>
      </a:accent3>
      <a:accent4>
        <a:srgbClr val="ffda00"/>
      </a:accent4>
      <a:accent5>
        <a:srgbClr val="a6ce39"/>
      </a:accent5>
      <a:accent6>
        <a:srgbClr val="fdb81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Application>LibreOffice/6.0.3.2$Linux_X86_64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2018-06-21T12:02:58Z</dcterms:modified>
  <cp:revision>3</cp:revision>
  <dc:subject/>
  <dc:title/>
</cp:coreProperties>
</file>